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32" r:id="rId3"/>
    <p:sldId id="333" r:id="rId4"/>
    <p:sldId id="334" r:id="rId5"/>
    <p:sldId id="335" r:id="rId6"/>
    <p:sldId id="336" r:id="rId7"/>
    <p:sldId id="337" r:id="rId8"/>
    <p:sldId id="338" r:id="rId9"/>
    <p:sldId id="339" r:id="rId10"/>
    <p:sldId id="288" r:id="rId11"/>
    <p:sldId id="327" r:id="rId12"/>
    <p:sldId id="325" r:id="rId13"/>
    <p:sldId id="326" r:id="rId14"/>
    <p:sldId id="329" r:id="rId15"/>
    <p:sldId id="330" r:id="rId16"/>
    <p:sldId id="331" r:id="rId17"/>
    <p:sldId id="328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3250" autoAdjust="0"/>
  </p:normalViewPr>
  <p:slideViewPr>
    <p:cSldViewPr>
      <p:cViewPr varScale="1">
        <p:scale>
          <a:sx n="73" d="100"/>
          <a:sy n="73" d="100"/>
        </p:scale>
        <p:origin x="148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3C0EC-D9FA-4906-A5CB-ECC121979C90}" type="datetimeFigureOut">
              <a:rPr lang="ru-RU" smtClean="0"/>
              <a:pPr/>
              <a:t>05.02.2022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4ACC4-8F18-470D-9DCF-4DF011572F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7786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3C0EC-D9FA-4906-A5CB-ECC121979C90}" type="datetimeFigureOut">
              <a:rPr lang="ru-RU" smtClean="0"/>
              <a:pPr/>
              <a:t>05.02.2022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4ACC4-8F18-470D-9DCF-4DF011572F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8902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3C0EC-D9FA-4906-A5CB-ECC121979C90}" type="datetimeFigureOut">
              <a:rPr lang="ru-RU" smtClean="0"/>
              <a:pPr/>
              <a:t>05.02.2022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4ACC4-8F18-470D-9DCF-4DF011572F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098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3C0EC-D9FA-4906-A5CB-ECC121979C90}" type="datetimeFigureOut">
              <a:rPr lang="ru-RU" smtClean="0"/>
              <a:pPr/>
              <a:t>05.02.2022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4ACC4-8F18-470D-9DCF-4DF011572F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4407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3C0EC-D9FA-4906-A5CB-ECC121979C90}" type="datetimeFigureOut">
              <a:rPr lang="ru-RU" smtClean="0"/>
              <a:pPr/>
              <a:t>05.02.2022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4ACC4-8F18-470D-9DCF-4DF011572F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81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3C0EC-D9FA-4906-A5CB-ECC121979C90}" type="datetimeFigureOut">
              <a:rPr lang="ru-RU" smtClean="0"/>
              <a:pPr/>
              <a:t>05.02.2022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4ACC4-8F18-470D-9DCF-4DF011572F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8550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3C0EC-D9FA-4906-A5CB-ECC121979C90}" type="datetimeFigureOut">
              <a:rPr lang="ru-RU" smtClean="0"/>
              <a:pPr/>
              <a:t>05.02.2022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4ACC4-8F18-470D-9DCF-4DF011572F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674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3C0EC-D9FA-4906-A5CB-ECC121979C90}" type="datetimeFigureOut">
              <a:rPr lang="ru-RU" smtClean="0"/>
              <a:pPr/>
              <a:t>05.02.2022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4ACC4-8F18-470D-9DCF-4DF011572F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9945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3C0EC-D9FA-4906-A5CB-ECC121979C90}" type="datetimeFigureOut">
              <a:rPr lang="ru-RU" smtClean="0"/>
              <a:pPr/>
              <a:t>05.02.2022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4ACC4-8F18-470D-9DCF-4DF011572F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0102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3C0EC-D9FA-4906-A5CB-ECC121979C90}" type="datetimeFigureOut">
              <a:rPr lang="ru-RU" smtClean="0"/>
              <a:pPr/>
              <a:t>05.02.2022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4ACC4-8F18-470D-9DCF-4DF011572F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2685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3C0EC-D9FA-4906-A5CB-ECC121979C90}" type="datetimeFigureOut">
              <a:rPr lang="ru-RU" smtClean="0"/>
              <a:pPr/>
              <a:t>05.02.2022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4ACC4-8F18-470D-9DCF-4DF011572F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7906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73C0EC-D9FA-4906-A5CB-ECC121979C90}" type="datetimeFigureOut">
              <a:rPr lang="ru-RU" smtClean="0"/>
              <a:pPr/>
              <a:t>05.02.2022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64ACC4-8F18-470D-9DCF-4DF011572F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0677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96074" y="260648"/>
            <a:ext cx="282006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Лекция №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2.</a:t>
            </a: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6" descr="http://s1.i-news.kz/illustrations/b/5c/24/96/1353569353-8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852936"/>
            <a:ext cx="4680520" cy="3506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4872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9"/>
          <p:cNvPicPr>
            <a:picLocks noChangeAspect="1" noChangeArrowheads="1"/>
          </p:cNvPicPr>
          <p:nvPr/>
        </p:nvPicPr>
        <p:blipFill>
          <a:blip r:embed="rId2">
            <a:lum bright="44000" contrast="-22000"/>
          </a:blip>
          <a:srcRect/>
          <a:stretch>
            <a:fillRect/>
          </a:stretch>
        </p:blipFill>
        <p:spPr bwMode="auto">
          <a:xfrm>
            <a:off x="0" y="0"/>
            <a:ext cx="9324975" cy="702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27538" y="1196975"/>
            <a:ext cx="4716462" cy="5400675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</a:pPr>
            <a:r>
              <a:rPr lang="ru-RU" altLang="ru-RU" sz="2800" dirty="0" smtClean="0">
                <a:solidFill>
                  <a:schemeClr val="tx1"/>
                </a:solidFill>
              </a:rPr>
              <a:t>Еще в 1753 г. </a:t>
            </a:r>
            <a:r>
              <a:rPr lang="ru-RU" altLang="ru-RU" sz="2800" b="1" dirty="0" smtClean="0">
                <a:solidFill>
                  <a:schemeClr val="tx1"/>
                </a:solidFill>
              </a:rPr>
              <a:t>Михаил Васильевич Ломоносов</a:t>
            </a:r>
            <a:r>
              <a:rPr lang="ru-RU" altLang="ru-RU" sz="2800" dirty="0" smtClean="0">
                <a:solidFill>
                  <a:schemeClr val="tx1"/>
                </a:solidFill>
              </a:rPr>
              <a:t> в речи «Слово о явлениях воздушных, от </a:t>
            </a:r>
            <a:r>
              <a:rPr lang="ru-RU" altLang="ru-RU" sz="2800" dirty="0" err="1" smtClean="0">
                <a:solidFill>
                  <a:schemeClr val="tx1"/>
                </a:solidFill>
              </a:rPr>
              <a:t>электричес</a:t>
            </a:r>
            <a:r>
              <a:rPr lang="en-US" altLang="ru-RU" sz="2800" dirty="0" smtClean="0">
                <a:solidFill>
                  <a:schemeClr val="tx1"/>
                </a:solidFill>
              </a:rPr>
              <a:t>-</a:t>
            </a:r>
            <a:r>
              <a:rPr lang="ru-RU" altLang="ru-RU" sz="2800" dirty="0" smtClean="0">
                <a:solidFill>
                  <a:schemeClr val="tx1"/>
                </a:solidFill>
              </a:rPr>
              <a:t>кой силы происходящих», произнесенной в Петербурге на акте Академии наук, изложил свои наблюдения над атмосферным</a:t>
            </a:r>
            <a:r>
              <a:rPr lang="en-US" altLang="ru-RU" sz="2800" dirty="0" smtClean="0">
                <a:solidFill>
                  <a:schemeClr val="tx1"/>
                </a:solidFill>
              </a:rPr>
              <a:t> </a:t>
            </a:r>
            <a:r>
              <a:rPr lang="ru-RU" altLang="ru-RU" sz="2800" dirty="0" err="1" smtClean="0">
                <a:solidFill>
                  <a:schemeClr val="tx1"/>
                </a:solidFill>
              </a:rPr>
              <a:t>электри</a:t>
            </a:r>
            <a:r>
              <a:rPr lang="en-US" altLang="ru-RU" sz="2800" dirty="0" smtClean="0">
                <a:solidFill>
                  <a:schemeClr val="tx1"/>
                </a:solidFill>
              </a:rPr>
              <a:t>-</a:t>
            </a:r>
            <a:r>
              <a:rPr lang="ru-RU" altLang="ru-RU" sz="2800" dirty="0" err="1" smtClean="0">
                <a:solidFill>
                  <a:schemeClr val="tx1"/>
                </a:solidFill>
              </a:rPr>
              <a:t>чеством</a:t>
            </a:r>
            <a:r>
              <a:rPr lang="ru-RU" altLang="ru-RU" sz="2800" dirty="0" smtClean="0">
                <a:solidFill>
                  <a:schemeClr val="tx1"/>
                </a:solidFill>
              </a:rPr>
              <a:t> и сделал ряд теоретических и практических выводов.</a:t>
            </a:r>
          </a:p>
          <a:p>
            <a:pPr algn="l" eaLnBrk="1" hangingPunct="1">
              <a:lnSpc>
                <a:spcPct val="80000"/>
              </a:lnSpc>
            </a:pPr>
            <a:r>
              <a:rPr lang="ru-RU" altLang="ru-RU" sz="1600" dirty="0" smtClean="0"/>
              <a:t> </a:t>
            </a:r>
          </a:p>
        </p:txBody>
      </p:sp>
      <p:sp>
        <p:nvSpPr>
          <p:cNvPr id="6148" name="Rectangle 5"/>
          <p:cNvSpPr>
            <a:spLocks noChangeArrowheads="1"/>
          </p:cNvSpPr>
          <p:nvPr/>
        </p:nvSpPr>
        <p:spPr bwMode="auto">
          <a:xfrm>
            <a:off x="684213" y="188913"/>
            <a:ext cx="77724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altLang="ru-RU" sz="4400" b="1">
                <a:solidFill>
                  <a:schemeClr val="tx2"/>
                </a:solidFill>
              </a:rPr>
              <a:t>Историческая справка.</a:t>
            </a:r>
            <a:r>
              <a:rPr lang="ru-RU" altLang="ru-RU" sz="4400">
                <a:solidFill>
                  <a:schemeClr val="tx2"/>
                </a:solidFill>
              </a:rPr>
              <a:t> </a:t>
            </a:r>
          </a:p>
        </p:txBody>
      </p:sp>
      <p:pic>
        <p:nvPicPr>
          <p:cNvPr id="6149" name="Picture 6"/>
          <p:cNvPicPr>
            <a:picLocks noChangeAspect="1" noChangeArrowheads="1"/>
          </p:cNvPicPr>
          <p:nvPr/>
        </p:nvPicPr>
        <p:blipFill>
          <a:blip r:embed="rId3"/>
          <a:srcRect l="4190" r="4982" b="18367"/>
          <a:stretch>
            <a:fillRect/>
          </a:stretch>
        </p:blipFill>
        <p:spPr bwMode="auto">
          <a:xfrm>
            <a:off x="323850" y="1196975"/>
            <a:ext cx="3671888" cy="460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0" name="Text Box 7"/>
          <p:cNvSpPr txBox="1">
            <a:spLocks noChangeArrowheads="1"/>
          </p:cNvSpPr>
          <p:nvPr/>
        </p:nvSpPr>
        <p:spPr bwMode="auto">
          <a:xfrm>
            <a:off x="971550" y="6021388"/>
            <a:ext cx="18923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altLang="ru-RU" sz="2800" b="1"/>
              <a:t>1711-1765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9"/>
          <p:cNvPicPr>
            <a:picLocks noChangeAspect="1" noChangeArrowheads="1"/>
          </p:cNvPicPr>
          <p:nvPr/>
        </p:nvPicPr>
        <p:blipFill>
          <a:blip r:embed="rId2">
            <a:lum bright="44000" contrast="-22000"/>
          </a:blip>
          <a:srcRect/>
          <a:stretch>
            <a:fillRect/>
          </a:stretch>
        </p:blipFill>
        <p:spPr bwMode="auto">
          <a:xfrm>
            <a:off x="0" y="0"/>
            <a:ext cx="9324975" cy="702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56100" y="1196975"/>
            <a:ext cx="4968875" cy="3887788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</a:pPr>
            <a:r>
              <a:rPr lang="ru-RU" altLang="ru-RU" sz="2800" dirty="0" smtClean="0">
                <a:solidFill>
                  <a:schemeClr val="tx1"/>
                </a:solidFill>
              </a:rPr>
              <a:t>Русский ученый академик </a:t>
            </a:r>
            <a:r>
              <a:rPr lang="en-US" altLang="ru-RU" sz="2800" dirty="0" smtClean="0">
                <a:solidFill>
                  <a:schemeClr val="tx1"/>
                </a:solidFill>
              </a:rPr>
              <a:t> </a:t>
            </a:r>
            <a:r>
              <a:rPr lang="ru-RU" altLang="ru-RU" sz="2800" b="1" dirty="0" smtClean="0">
                <a:solidFill>
                  <a:schemeClr val="tx1"/>
                </a:solidFill>
              </a:rPr>
              <a:t>Ф. У. </a:t>
            </a:r>
            <a:r>
              <a:rPr lang="ru-RU" altLang="ru-RU" sz="2800" b="1" dirty="0" err="1" smtClean="0">
                <a:solidFill>
                  <a:schemeClr val="tx1"/>
                </a:solidFill>
              </a:rPr>
              <a:t>Эпинус</a:t>
            </a:r>
            <a:r>
              <a:rPr lang="ru-RU" altLang="ru-RU" sz="2800" dirty="0" smtClean="0">
                <a:solidFill>
                  <a:schemeClr val="tx1"/>
                </a:solidFill>
              </a:rPr>
              <a:t> в 1759 г. высказал идею о связи электрических и магнитных явлений. К числу его изобретений относятся электрофор (простейший прибор для получения электричества) и конденсатор.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684213" y="188913"/>
            <a:ext cx="77724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altLang="ru-RU" sz="4400" b="1">
                <a:solidFill>
                  <a:schemeClr val="tx2"/>
                </a:solidFill>
              </a:rPr>
              <a:t>Историческая справка.</a:t>
            </a:r>
            <a:r>
              <a:rPr lang="ru-RU" altLang="ru-RU" sz="4400">
                <a:solidFill>
                  <a:schemeClr val="tx2"/>
                </a:solidFill>
              </a:rPr>
              <a:t> </a:t>
            </a:r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088" y="1412875"/>
            <a:ext cx="3211512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1547813" y="5516563"/>
            <a:ext cx="18907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altLang="ru-RU" sz="2800" b="1"/>
              <a:t>1724-1802</a:t>
            </a:r>
          </a:p>
        </p:txBody>
      </p:sp>
      <p:pic>
        <p:nvPicPr>
          <p:cNvPr id="9223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06925" y="4792663"/>
            <a:ext cx="4537075" cy="206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9"/>
          <p:cNvPicPr>
            <a:picLocks noChangeAspect="1" noChangeArrowheads="1"/>
          </p:cNvPicPr>
          <p:nvPr/>
        </p:nvPicPr>
        <p:blipFill>
          <a:blip r:embed="rId2">
            <a:lum bright="44000" contrast="-22000"/>
          </a:blip>
          <a:srcRect/>
          <a:stretch>
            <a:fillRect/>
          </a:stretch>
        </p:blipFill>
        <p:spPr bwMode="auto">
          <a:xfrm>
            <a:off x="0" y="0"/>
            <a:ext cx="9324975" cy="702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51275" y="1125538"/>
            <a:ext cx="5473700" cy="5472112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</a:pPr>
            <a:r>
              <a:rPr lang="ru-RU" altLang="ru-RU" sz="2800" dirty="0" smtClean="0">
                <a:solidFill>
                  <a:schemeClr val="tx1"/>
                </a:solidFill>
              </a:rPr>
              <a:t>Опираясь на научные</a:t>
            </a:r>
            <a:r>
              <a:rPr lang="en-US" altLang="ru-RU" sz="2800" dirty="0" smtClean="0">
                <a:solidFill>
                  <a:schemeClr val="tx1"/>
                </a:solidFill>
              </a:rPr>
              <a:t> </a:t>
            </a:r>
            <a:r>
              <a:rPr lang="ru-RU" altLang="ru-RU" sz="2800" dirty="0" err="1" smtClean="0">
                <a:solidFill>
                  <a:schemeClr val="tx1"/>
                </a:solidFill>
              </a:rPr>
              <a:t>иссле</a:t>
            </a:r>
            <a:r>
              <a:rPr lang="en-US" altLang="ru-RU" sz="2800" dirty="0" smtClean="0">
                <a:solidFill>
                  <a:schemeClr val="tx1"/>
                </a:solidFill>
              </a:rPr>
              <a:t>-</a:t>
            </a:r>
            <a:r>
              <a:rPr lang="ru-RU" altLang="ru-RU" sz="2800" dirty="0" err="1" smtClean="0">
                <a:solidFill>
                  <a:schemeClr val="tx1"/>
                </a:solidFill>
              </a:rPr>
              <a:t>дования</a:t>
            </a:r>
            <a:r>
              <a:rPr lang="ru-RU" altLang="ru-RU" sz="2800" dirty="0" smtClean="0">
                <a:solidFill>
                  <a:schemeClr val="tx1"/>
                </a:solidFill>
              </a:rPr>
              <a:t> М. В. Ломоносова, </a:t>
            </a:r>
            <a:r>
              <a:rPr lang="en-US" altLang="ru-RU" sz="2800" dirty="0" smtClean="0">
                <a:solidFill>
                  <a:schemeClr val="tx1"/>
                </a:solidFill>
              </a:rPr>
              <a:t>    </a:t>
            </a:r>
            <a:r>
              <a:rPr lang="ru-RU" altLang="ru-RU" sz="2800" dirty="0" smtClean="0">
                <a:solidFill>
                  <a:schemeClr val="tx1"/>
                </a:solidFill>
              </a:rPr>
              <a:t>Г. В. </a:t>
            </a:r>
            <a:r>
              <a:rPr lang="ru-RU" altLang="ru-RU" sz="2800" dirty="0" err="1" smtClean="0">
                <a:solidFill>
                  <a:schemeClr val="tx1"/>
                </a:solidFill>
              </a:rPr>
              <a:t>Рихмана</a:t>
            </a:r>
            <a:r>
              <a:rPr lang="ru-RU" altLang="ru-RU" sz="2800" dirty="0" smtClean="0">
                <a:solidFill>
                  <a:schemeClr val="tx1"/>
                </a:solidFill>
              </a:rPr>
              <a:t>, Ф. У. </a:t>
            </a:r>
            <a:r>
              <a:rPr lang="ru-RU" altLang="ru-RU" sz="2800" dirty="0" err="1" smtClean="0">
                <a:solidFill>
                  <a:schemeClr val="tx1"/>
                </a:solidFill>
              </a:rPr>
              <a:t>Эпинуса</a:t>
            </a:r>
            <a:r>
              <a:rPr lang="ru-RU" altLang="ru-RU" sz="2800" dirty="0" smtClean="0">
                <a:solidFill>
                  <a:schemeClr val="tx1"/>
                </a:solidFill>
              </a:rPr>
              <a:t> и других ученых, академик </a:t>
            </a:r>
            <a:r>
              <a:rPr lang="ru-RU" altLang="ru-RU" sz="2800" b="1" dirty="0" smtClean="0">
                <a:solidFill>
                  <a:schemeClr val="tx1"/>
                </a:solidFill>
              </a:rPr>
              <a:t>Василий Владимирович</a:t>
            </a:r>
            <a:r>
              <a:rPr lang="en-US" altLang="ru-RU" sz="2800" b="1" dirty="0" smtClean="0">
                <a:solidFill>
                  <a:schemeClr val="tx1"/>
                </a:solidFill>
              </a:rPr>
              <a:t> </a:t>
            </a:r>
            <a:r>
              <a:rPr lang="ru-RU" altLang="ru-RU" sz="2800" b="1" dirty="0" smtClean="0">
                <a:solidFill>
                  <a:schemeClr val="tx1"/>
                </a:solidFill>
              </a:rPr>
              <a:t>Петров</a:t>
            </a:r>
            <a:r>
              <a:rPr lang="ru-RU" altLang="ru-RU" sz="2800" dirty="0" smtClean="0">
                <a:solidFill>
                  <a:schemeClr val="tx1"/>
                </a:solidFill>
              </a:rPr>
              <a:t> сделал важнейшие открытия в области </a:t>
            </a:r>
            <a:r>
              <a:rPr lang="ru-RU" altLang="ru-RU" sz="2800" dirty="0" err="1" smtClean="0">
                <a:solidFill>
                  <a:schemeClr val="tx1"/>
                </a:solidFill>
              </a:rPr>
              <a:t>практи</a:t>
            </a:r>
            <a:r>
              <a:rPr lang="en-US" altLang="ru-RU" sz="2800" dirty="0" smtClean="0">
                <a:solidFill>
                  <a:schemeClr val="tx1"/>
                </a:solidFill>
              </a:rPr>
              <a:t>-</a:t>
            </a:r>
            <a:r>
              <a:rPr lang="ru-RU" altLang="ru-RU" sz="2800" dirty="0" err="1" smtClean="0">
                <a:solidFill>
                  <a:schemeClr val="tx1"/>
                </a:solidFill>
              </a:rPr>
              <a:t>ческого</a:t>
            </a:r>
            <a:r>
              <a:rPr lang="ru-RU" altLang="ru-RU" sz="2800" dirty="0" smtClean="0">
                <a:solidFill>
                  <a:schemeClr val="tx1"/>
                </a:solidFill>
              </a:rPr>
              <a:t> применения </a:t>
            </a:r>
            <a:r>
              <a:rPr lang="ru-RU" altLang="ru-RU" sz="2800" dirty="0" err="1" smtClean="0">
                <a:solidFill>
                  <a:schemeClr val="tx1"/>
                </a:solidFill>
              </a:rPr>
              <a:t>электри</a:t>
            </a:r>
            <a:r>
              <a:rPr lang="en-US" altLang="ru-RU" sz="2800" dirty="0" smtClean="0">
                <a:solidFill>
                  <a:schemeClr val="tx1"/>
                </a:solidFill>
              </a:rPr>
              <a:t>-</a:t>
            </a:r>
            <a:r>
              <a:rPr lang="ru-RU" altLang="ru-RU" sz="2800" dirty="0" err="1" smtClean="0">
                <a:solidFill>
                  <a:schemeClr val="tx1"/>
                </a:solidFill>
              </a:rPr>
              <a:t>чества</a:t>
            </a:r>
            <a:r>
              <a:rPr lang="ru-RU" altLang="ru-RU" sz="2800" dirty="0" smtClean="0">
                <a:solidFill>
                  <a:schemeClr val="tx1"/>
                </a:solidFill>
              </a:rPr>
              <a:t>. Он построил одну из самых больших </a:t>
            </a:r>
            <a:r>
              <a:rPr lang="ru-RU" altLang="ru-RU" sz="2800" dirty="0" err="1" smtClean="0">
                <a:solidFill>
                  <a:schemeClr val="tx1"/>
                </a:solidFill>
              </a:rPr>
              <a:t>гальваничес</a:t>
            </a:r>
            <a:r>
              <a:rPr lang="en-US" altLang="ru-RU" sz="2800" dirty="0" smtClean="0">
                <a:solidFill>
                  <a:schemeClr val="tx1"/>
                </a:solidFill>
              </a:rPr>
              <a:t>-</a:t>
            </a:r>
            <a:r>
              <a:rPr lang="ru-RU" altLang="ru-RU" sz="2800" dirty="0" err="1" smtClean="0">
                <a:solidFill>
                  <a:schemeClr val="tx1"/>
                </a:solidFill>
              </a:rPr>
              <a:t>ких</a:t>
            </a:r>
            <a:r>
              <a:rPr lang="ru-RU" altLang="ru-RU" sz="2800" dirty="0" smtClean="0">
                <a:solidFill>
                  <a:schemeClr val="tx1"/>
                </a:solidFill>
              </a:rPr>
              <a:t> батарей своего времени и с ее помощью осуществил ряд выдающихся исследований</a:t>
            </a:r>
            <a:r>
              <a:rPr lang="ru-RU" altLang="ru-RU" sz="2800" dirty="0" smtClean="0"/>
              <a:t>. </a:t>
            </a: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684213" y="188913"/>
            <a:ext cx="77724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altLang="ru-RU" sz="4400" b="1">
                <a:solidFill>
                  <a:schemeClr val="tx2"/>
                </a:solidFill>
              </a:rPr>
              <a:t>Историческая справка.</a:t>
            </a:r>
            <a:r>
              <a:rPr lang="ru-RU" altLang="ru-RU" sz="4400">
                <a:solidFill>
                  <a:schemeClr val="tx2"/>
                </a:solidFill>
              </a:rPr>
              <a:t> </a:t>
            </a:r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196975"/>
            <a:ext cx="3348038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46" name="Rectangle 7"/>
          <p:cNvSpPr>
            <a:spLocks noChangeArrowheads="1"/>
          </p:cNvSpPr>
          <p:nvPr/>
        </p:nvSpPr>
        <p:spPr bwMode="auto">
          <a:xfrm>
            <a:off x="1187450" y="5949950"/>
            <a:ext cx="18907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altLang="ru-RU" sz="2800" b="1"/>
              <a:t>1761-1834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6"/>
          <p:cNvPicPr>
            <a:picLocks noChangeAspect="1" noChangeArrowheads="1"/>
          </p:cNvPicPr>
          <p:nvPr/>
        </p:nvPicPr>
        <p:blipFill>
          <a:blip r:embed="rId2">
            <a:lum bright="44000" contrast="-22000"/>
          </a:blip>
          <a:srcRect/>
          <a:stretch>
            <a:fillRect/>
          </a:stretch>
        </p:blipFill>
        <p:spPr bwMode="auto">
          <a:xfrm>
            <a:off x="0" y="0"/>
            <a:ext cx="9324975" cy="702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267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895850" y="1125538"/>
            <a:ext cx="4429125" cy="5732462"/>
          </a:xfrm>
        </p:spPr>
        <p:txBody>
          <a:bodyPr/>
          <a:lstStyle/>
          <a:p>
            <a:pPr algn="l" eaLnBrk="1" hangingPunct="1"/>
            <a:r>
              <a:rPr lang="ru-RU" altLang="ru-RU" sz="2800" dirty="0" smtClean="0">
                <a:solidFill>
                  <a:schemeClr val="tx1"/>
                </a:solidFill>
              </a:rPr>
              <a:t>В 1802 г. В. В. Петров получил впервые в мире электрическую дугу.</a:t>
            </a:r>
            <a:r>
              <a:rPr lang="en-US" altLang="ru-RU" sz="2800" dirty="0" smtClean="0">
                <a:solidFill>
                  <a:schemeClr val="tx1"/>
                </a:solidFill>
              </a:rPr>
              <a:t>      </a:t>
            </a:r>
            <a:r>
              <a:rPr lang="ru-RU" altLang="ru-RU" sz="2800" dirty="0" smtClean="0">
                <a:solidFill>
                  <a:schemeClr val="tx1"/>
                </a:solidFill>
              </a:rPr>
              <a:t>В. В. Петрову </a:t>
            </a:r>
            <a:r>
              <a:rPr lang="ru-RU" altLang="ru-RU" sz="2800" dirty="0" err="1" smtClean="0">
                <a:solidFill>
                  <a:schemeClr val="tx1"/>
                </a:solidFill>
              </a:rPr>
              <a:t>принадле</a:t>
            </a:r>
            <a:r>
              <a:rPr lang="en-US" altLang="ru-RU" sz="2800" dirty="0" smtClean="0">
                <a:solidFill>
                  <a:schemeClr val="tx1"/>
                </a:solidFill>
              </a:rPr>
              <a:t>-</a:t>
            </a:r>
            <a:r>
              <a:rPr lang="ru-RU" altLang="ru-RU" sz="2800" dirty="0" smtClean="0">
                <a:solidFill>
                  <a:schemeClr val="tx1"/>
                </a:solidFill>
              </a:rPr>
              <a:t>жит идея использования электрической дуги для освещения. Он писал, что при помощи открытой им электрической дуги «темный покой довольно ясно освещен быть может».</a:t>
            </a:r>
          </a:p>
        </p:txBody>
      </p:sp>
      <p:sp>
        <p:nvSpPr>
          <p:cNvPr id="11268" name="Rectangle 3"/>
          <p:cNvSpPr>
            <a:spLocks noChangeArrowheads="1"/>
          </p:cNvSpPr>
          <p:nvPr/>
        </p:nvSpPr>
        <p:spPr bwMode="auto">
          <a:xfrm>
            <a:off x="684213" y="188913"/>
            <a:ext cx="77724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altLang="ru-RU" sz="4400" b="1">
                <a:solidFill>
                  <a:schemeClr val="tx2"/>
                </a:solidFill>
              </a:rPr>
              <a:t>Историческая справка.</a:t>
            </a:r>
            <a:r>
              <a:rPr lang="ru-RU" altLang="ru-RU" sz="4400">
                <a:solidFill>
                  <a:schemeClr val="tx2"/>
                </a:solidFill>
              </a:rPr>
              <a:t> </a:t>
            </a:r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981075"/>
            <a:ext cx="4033837" cy="329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70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76375" y="4481513"/>
            <a:ext cx="1830388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/>
          <p:cNvPicPr>
            <a:picLocks noChangeAspect="1" noChangeArrowheads="1"/>
          </p:cNvPicPr>
          <p:nvPr/>
        </p:nvPicPr>
        <p:blipFill>
          <a:blip r:embed="rId2">
            <a:lum bright="44000" contrast="-22000"/>
          </a:blip>
          <a:srcRect/>
          <a:stretch>
            <a:fillRect/>
          </a:stretch>
        </p:blipFill>
        <p:spPr bwMode="auto">
          <a:xfrm>
            <a:off x="0" y="0"/>
            <a:ext cx="9324975" cy="702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291" name="Rectangle 2"/>
          <p:cNvSpPr>
            <a:spLocks noGrp="1" noChangeArrowheads="1"/>
          </p:cNvSpPr>
          <p:nvPr>
            <p:ph type="ctrTitle"/>
          </p:nvPr>
        </p:nvSpPr>
        <p:spPr>
          <a:xfrm flipH="1" flipV="1">
            <a:off x="8675688" y="404813"/>
            <a:ext cx="73025" cy="69850"/>
          </a:xfrm>
        </p:spPr>
        <p:txBody>
          <a:bodyPr>
            <a:normAutofit fontScale="90000"/>
          </a:bodyPr>
          <a:lstStyle/>
          <a:p>
            <a:pPr eaLnBrk="1" hangingPunct="1"/>
            <a:endParaRPr lang="ru-RU" altLang="ru-RU" sz="4000" dirty="0" smtClean="0"/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003800" y="1196975"/>
            <a:ext cx="3889375" cy="5400675"/>
          </a:xfrm>
        </p:spPr>
        <p:txBody>
          <a:bodyPr/>
          <a:lstStyle/>
          <a:p>
            <a:pPr algn="l" eaLnBrk="1" hangingPunct="1"/>
            <a:r>
              <a:rPr lang="ru-RU" altLang="ru-RU" sz="2800" dirty="0" smtClean="0">
                <a:solidFill>
                  <a:schemeClr val="tx1"/>
                </a:solidFill>
              </a:rPr>
              <a:t>В. В. Петров первый в пламени дуги плавил металлы, сваривал куски металла. Это широко используется во всем мире и в наши дни.</a:t>
            </a:r>
          </a:p>
        </p:txBody>
      </p:sp>
      <p:sp>
        <p:nvSpPr>
          <p:cNvPr id="12293" name="Rectangle 4"/>
          <p:cNvSpPr>
            <a:spLocks noChangeArrowheads="1"/>
          </p:cNvSpPr>
          <p:nvPr/>
        </p:nvSpPr>
        <p:spPr bwMode="auto">
          <a:xfrm>
            <a:off x="684213" y="188913"/>
            <a:ext cx="77724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altLang="ru-RU" sz="4400" b="1">
                <a:solidFill>
                  <a:schemeClr val="tx2"/>
                </a:solidFill>
              </a:rPr>
              <a:t>Историческая справка.</a:t>
            </a:r>
            <a:r>
              <a:rPr lang="ru-RU" altLang="ru-RU" sz="4400">
                <a:solidFill>
                  <a:schemeClr val="tx2"/>
                </a:solidFill>
              </a:rPr>
              <a:t> </a:t>
            </a:r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71775" y="4819650"/>
            <a:ext cx="3624263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1557338"/>
            <a:ext cx="3960812" cy="297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5"/>
          <p:cNvPicPr>
            <a:picLocks noChangeAspect="1" noChangeArrowheads="1"/>
          </p:cNvPicPr>
          <p:nvPr/>
        </p:nvPicPr>
        <p:blipFill>
          <a:blip r:embed="rId2">
            <a:lum bright="44000" contrast="-22000"/>
          </a:blip>
          <a:srcRect/>
          <a:stretch>
            <a:fillRect/>
          </a:stretch>
        </p:blipFill>
        <p:spPr bwMode="auto">
          <a:xfrm>
            <a:off x="0" y="0"/>
            <a:ext cx="9324975" cy="702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315" name="Rectangle 2"/>
          <p:cNvSpPr>
            <a:spLocks noGrp="1" noChangeArrowheads="1"/>
          </p:cNvSpPr>
          <p:nvPr>
            <p:ph type="ctrTitle"/>
          </p:nvPr>
        </p:nvSpPr>
        <p:spPr>
          <a:xfrm flipH="1" flipV="1">
            <a:off x="8675688" y="404813"/>
            <a:ext cx="73025" cy="69850"/>
          </a:xfrm>
        </p:spPr>
        <p:txBody>
          <a:bodyPr>
            <a:normAutofit fontScale="90000"/>
          </a:bodyPr>
          <a:lstStyle/>
          <a:p>
            <a:pPr eaLnBrk="1" hangingPunct="1"/>
            <a:endParaRPr lang="ru-RU" altLang="ru-RU" sz="4000" smtClean="0"/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859338" y="1125538"/>
            <a:ext cx="4033837" cy="5472112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</a:pPr>
            <a:r>
              <a:rPr lang="ru-RU" altLang="ru-RU" sz="2800" dirty="0" smtClean="0">
                <a:solidFill>
                  <a:schemeClr val="tx1"/>
                </a:solidFill>
              </a:rPr>
              <a:t>В. В. Петров впервые применил изоляцию металлических проводников. Он исследовал особое свечение тел, так называемую люминесценцию. </a:t>
            </a:r>
          </a:p>
        </p:txBody>
      </p:sp>
      <p:sp>
        <p:nvSpPr>
          <p:cNvPr id="13317" name="Rectangle 4"/>
          <p:cNvSpPr>
            <a:spLocks noChangeArrowheads="1"/>
          </p:cNvSpPr>
          <p:nvPr/>
        </p:nvSpPr>
        <p:spPr bwMode="auto">
          <a:xfrm>
            <a:off x="684213" y="188913"/>
            <a:ext cx="77724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altLang="ru-RU" sz="4400" b="1">
                <a:solidFill>
                  <a:schemeClr val="tx2"/>
                </a:solidFill>
              </a:rPr>
              <a:t>Историческая справка.</a:t>
            </a:r>
            <a:r>
              <a:rPr lang="ru-RU" altLang="ru-RU" sz="4400">
                <a:solidFill>
                  <a:schemeClr val="tx2"/>
                </a:solidFill>
              </a:rPr>
              <a:t> </a:t>
            </a:r>
          </a:p>
        </p:txBody>
      </p:sp>
      <p:pic>
        <p:nvPicPr>
          <p:cNvPr id="13318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981075"/>
            <a:ext cx="4103687" cy="328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9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4213" y="4292600"/>
            <a:ext cx="1843087" cy="276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20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29000" y="4676775"/>
            <a:ext cx="5715000" cy="21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lum bright="44000" contrast="-22000"/>
          </a:blip>
          <a:srcRect/>
          <a:stretch>
            <a:fillRect/>
          </a:stretch>
        </p:blipFill>
        <p:spPr bwMode="auto">
          <a:xfrm>
            <a:off x="0" y="0"/>
            <a:ext cx="9324975" cy="702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125538"/>
            <a:ext cx="9324975" cy="5327650"/>
          </a:xfrm>
        </p:spPr>
        <p:txBody>
          <a:bodyPr/>
          <a:lstStyle/>
          <a:p>
            <a:pPr algn="l" eaLnBrk="1" hangingPunct="1"/>
            <a:r>
              <a:rPr lang="ru-RU" altLang="ru-RU" sz="2800" dirty="0" smtClean="0">
                <a:solidFill>
                  <a:schemeClr val="tx1"/>
                </a:solidFill>
              </a:rPr>
              <a:t>Б. С. Якоби и Э. Х. </a:t>
            </a:r>
            <a:r>
              <a:rPr lang="ru-RU" altLang="ru-RU" sz="2800" dirty="0" err="1" smtClean="0">
                <a:solidFill>
                  <a:schemeClr val="tx1"/>
                </a:solidFill>
              </a:rPr>
              <a:t>Ленц</a:t>
            </a:r>
            <a:r>
              <a:rPr lang="ru-RU" altLang="ru-RU" sz="2800" dirty="0" smtClean="0">
                <a:solidFill>
                  <a:schemeClr val="tx1"/>
                </a:solidFill>
              </a:rPr>
              <a:t> считаются основоположника</a:t>
            </a:r>
            <a:r>
              <a:rPr lang="en-US" altLang="ru-RU" sz="2800" dirty="0" smtClean="0">
                <a:solidFill>
                  <a:schemeClr val="tx1"/>
                </a:solidFill>
              </a:rPr>
              <a:t>-</a:t>
            </a:r>
            <a:r>
              <a:rPr lang="ru-RU" altLang="ru-RU" sz="2800" dirty="0" smtClean="0">
                <a:solidFill>
                  <a:schemeClr val="tx1"/>
                </a:solidFill>
              </a:rPr>
              <a:t>ми теории электрических машин. Им принадлежит часть такого замечательного открытия, как явления</a:t>
            </a:r>
            <a:endParaRPr lang="ru-RU" altLang="ru-RU" dirty="0" smtClean="0">
              <a:solidFill>
                <a:schemeClr val="tx1"/>
              </a:solidFill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684213" y="188913"/>
            <a:ext cx="77724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altLang="ru-RU" sz="4400" b="1">
                <a:solidFill>
                  <a:schemeClr val="tx2"/>
                </a:solidFill>
              </a:rPr>
              <a:t>Историческая справка.</a:t>
            </a:r>
            <a:r>
              <a:rPr lang="ru-RU" altLang="ru-RU" sz="4400">
                <a:solidFill>
                  <a:schemeClr val="tx2"/>
                </a:solidFill>
              </a:rPr>
              <a:t> </a:t>
            </a:r>
          </a:p>
        </p:txBody>
      </p:sp>
      <p:pic>
        <p:nvPicPr>
          <p:cNvPr id="20485" name="Picture 2" descr="D:\Уроки труда\Обработанные\Коллекторный эл. двигатель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black">
          <a:xfrm>
            <a:off x="0" y="2679700"/>
            <a:ext cx="5864225" cy="417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6011863" y="2420938"/>
            <a:ext cx="3276600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altLang="ru-RU" sz="2800"/>
              <a:t>«обратимости машин», т. е. способность генератора работать в качестве электродвигателя, и наоборот.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lum bright="44000" contrast="-22000"/>
          </a:blip>
          <a:srcRect/>
          <a:stretch>
            <a:fillRect/>
          </a:stretch>
        </p:blipFill>
        <p:spPr bwMode="auto">
          <a:xfrm>
            <a:off x="0" y="0"/>
            <a:ext cx="9324975" cy="702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5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211638" y="1125538"/>
            <a:ext cx="5113337" cy="5327650"/>
          </a:xfrm>
        </p:spPr>
        <p:txBody>
          <a:bodyPr/>
          <a:lstStyle/>
          <a:p>
            <a:pPr algn="l" eaLnBrk="1" hangingPunct="1"/>
            <a:r>
              <a:rPr lang="ru-RU" altLang="ru-RU" sz="2800" dirty="0" smtClean="0">
                <a:solidFill>
                  <a:schemeClr val="tx1"/>
                </a:solidFill>
              </a:rPr>
              <a:t>Талантливый изобретатель </a:t>
            </a:r>
            <a:r>
              <a:rPr lang="ru-RU" altLang="ru-RU" sz="2800" b="1" dirty="0" smtClean="0">
                <a:solidFill>
                  <a:schemeClr val="tx1"/>
                </a:solidFill>
              </a:rPr>
              <a:t>Павел Николаевич Яблочков</a:t>
            </a:r>
            <a:r>
              <a:rPr lang="ru-RU" altLang="ru-RU" sz="2800" dirty="0" smtClean="0">
                <a:solidFill>
                  <a:schemeClr val="tx1"/>
                </a:solidFill>
              </a:rPr>
              <a:t>, используя дугу Петрова, дал миру первый электрический свет – «свечу Яблочкова». Он первый понял преимущества переменного тока, и смело ввел его в практику. П. Н. Яблочков сконструировал и практически использовал трансформаторы.</a:t>
            </a: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684213" y="188913"/>
            <a:ext cx="77724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altLang="ru-RU" sz="4400" b="1">
                <a:solidFill>
                  <a:schemeClr val="tx2"/>
                </a:solidFill>
              </a:rPr>
              <a:t>Историческая справка.</a:t>
            </a:r>
            <a:r>
              <a:rPr lang="ru-RU" altLang="ru-RU" sz="440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21509" name="Rectangle 7"/>
          <p:cNvSpPr>
            <a:spLocks noChangeArrowheads="1"/>
          </p:cNvSpPr>
          <p:nvPr/>
        </p:nvSpPr>
        <p:spPr bwMode="auto">
          <a:xfrm>
            <a:off x="1116013" y="6021388"/>
            <a:ext cx="2303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altLang="ru-RU" sz="2800" b="1"/>
              <a:t>(1847-1894)</a:t>
            </a:r>
          </a:p>
        </p:txBody>
      </p:sp>
      <p:pic>
        <p:nvPicPr>
          <p:cNvPr id="21510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981075"/>
            <a:ext cx="3613150" cy="501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142852"/>
            <a:ext cx="8321579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Электрической </a:t>
            </a:r>
            <a:r>
              <a:rPr lang="ru-RU" u="sng" dirty="0">
                <a:latin typeface="Times New Roman" pitchFamily="18" charset="0"/>
                <a:cs typeface="Times New Roman" pitchFamily="18" charset="0"/>
              </a:rPr>
              <a:t>цепью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называется совокупность устройств и объектов, образующих путь для электрического тока, электромагнитные процессы в которых могут быть описаны с помощью понятий об электрическом токе, ЭДС (электродвижущая сила) и электрическом напряжении.</a:t>
            </a:r>
          </a:p>
        </p:txBody>
      </p:sp>
      <p:pic>
        <p:nvPicPr>
          <p:cNvPr id="90113" name="Picture 1" descr="D:\короновирус 2020\ОНЛАЙН КУРС EDX  ЭНТОНИ\презентации\цепь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857364"/>
            <a:ext cx="4429132" cy="3321849"/>
          </a:xfrm>
          <a:prstGeom prst="rect">
            <a:avLst/>
          </a:prstGeom>
          <a:noFill/>
        </p:spPr>
      </p:pic>
      <p:pic>
        <p:nvPicPr>
          <p:cNvPr id="90114" name="Picture 2" descr="D:\короновирус 2020\ОНЛАЙН КУРС EDX  ЭНТОНИ\презентации\схем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0" y="1928802"/>
            <a:ext cx="4262467" cy="31968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47714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D:\короновирус 2020\ОНЛАЙН КУРС EDX  ЭНТОНИ\презентации\элементы цеп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D:\короновирус 2020\ОНЛАЙН КУРС EDX  ЭНТОНИ\презентации\начало обозначений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6560008" cy="3233738"/>
          </a:xfrm>
          <a:prstGeom prst="rect">
            <a:avLst/>
          </a:prstGeom>
          <a:noFill/>
        </p:spPr>
      </p:pic>
      <p:pic>
        <p:nvPicPr>
          <p:cNvPr id="109571" name="Picture 3" descr="D:\короновирус 2020\ОНЛАЙН КУРС EDX  ЭНТОНИ\презентации\начало 2 обозначений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3466739"/>
            <a:ext cx="6748464" cy="33912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D:\короновирус 2020\ОНЛАЙН КУРС EDX  ЭНТОНИ\презентации\обозначени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52"/>
            <a:ext cx="4410795" cy="3105154"/>
          </a:xfrm>
          <a:prstGeom prst="rect">
            <a:avLst/>
          </a:prstGeom>
          <a:noFill/>
        </p:spPr>
      </p:pic>
      <p:pic>
        <p:nvPicPr>
          <p:cNvPr id="110595" name="Picture 3" descr="D:\короновирус 2020\ОНЛАЙН КУРС EDX  ЭНТОНИ\презентации\обозначения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092" y="285728"/>
            <a:ext cx="4714908" cy="2878790"/>
          </a:xfrm>
          <a:prstGeom prst="rect">
            <a:avLst/>
          </a:prstGeom>
          <a:noFill/>
        </p:spPr>
      </p:pic>
      <p:pic>
        <p:nvPicPr>
          <p:cNvPr id="110596" name="Picture 4" descr="D:\короновирус 2020\ОНЛАЙН КУРС EDX  ЭНТОНИ\презентации\обозначения 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00166" y="3357562"/>
            <a:ext cx="6222090" cy="35004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D:\короновирус 2020\ОНЛАЙН КУРС EDX  ЭНТОНИ\презентации\ветвь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D:\короновирус 2020\ОНЛАЙН КУРС EDX  ЭНТОНИ\презентации\контур 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5" name="Picture 3" descr="D:\короновирус 2020\ОНЛАЙН КУРС EDX  ЭНТОНИ\презентации\узел рисунок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428604"/>
            <a:ext cx="8143899" cy="54373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D:\короновирус 2020\ОНЛАЙН КУРС EDX  ЭНТОНИ\презентации\приме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9802" y="571480"/>
            <a:ext cx="8758471" cy="59853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4516</TotalTime>
  <Words>411</Words>
  <Application>Microsoft Office PowerPoint</Application>
  <PresentationFormat>Экран (4:3)</PresentationFormat>
  <Paragraphs>25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БОРОДИЧ ДАРЬЯ ИВАНОВНА</dc:creator>
  <cp:lastModifiedBy>Надежда</cp:lastModifiedBy>
  <cp:revision>123</cp:revision>
  <dcterms:created xsi:type="dcterms:W3CDTF">2013-09-27T11:01:36Z</dcterms:created>
  <dcterms:modified xsi:type="dcterms:W3CDTF">2022-02-05T16:27:27Z</dcterms:modified>
</cp:coreProperties>
</file>